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306" r:id="rId9"/>
    <p:sldId id="1049" r:id="rId10"/>
    <p:sldId id="1050" r:id="rId11"/>
    <p:sldId id="1044" r:id="rId12"/>
    <p:sldId id="104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4" autoAdjust="0"/>
    <p:restoredTop sz="94660"/>
  </p:normalViewPr>
  <p:slideViewPr>
    <p:cSldViewPr snapToGrid="0">
      <p:cViewPr varScale="1">
        <p:scale>
          <a:sx n="77" d="100"/>
          <a:sy n="77" d="100"/>
        </p:scale>
        <p:origin x="4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C3286-243D-4A6F-8105-34C652773323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E3B0F-8A1D-4AE5-A177-96484AB652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21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E3B0F-8A1D-4AE5-A177-96484AB652EA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9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13b5c19b354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5" name="Google Shape;2855;g13b5c19b354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D0563-E62C-C266-73A8-86BDD0249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CDB70-D43C-A070-4E27-6424956CD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76838-2E77-7ADC-A670-949C89EEF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EA0EC-4473-F2A6-B8F2-703A71308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1F623-CC22-0F57-9E0E-8324A328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745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AA34E-A45A-2285-E876-5BB2BB0D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D9CC4-A87E-D64E-3A0D-D71C17CA8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04465-AD86-6929-05FE-D4F15B8C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23353-6175-9B47-5380-F792E2AF0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28D1D-02F2-EF25-E034-B03F3D3E4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73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1748-F19F-F53E-0A2E-42596B06F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CA094-81C7-0242-1312-6E957D983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4BAD6-A8B3-C67D-7486-D75F68880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39F42-0299-C137-889E-BFBBBCF2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16AE9-9F07-21C5-FA7E-F768F6EC8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618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0BA9-A69A-264D-9783-50FD0994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28DFA-1F59-CFBA-F416-109CA041B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2EF78-E549-9B61-1BF2-78F1C9E03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0F277B-A843-21D0-C760-076C0459C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562BA-1C73-DC12-2320-36615206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AF5E1-59F0-930B-226E-2F5971D95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61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E350-1C09-ADAE-5221-615AB7F66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DB021-99A2-0D36-18A4-D660F0E5D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FBDF4-2977-E649-8B1E-076E814A5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26BCC4-DA75-300F-2653-E6F30AD15E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856A9-50A3-54F3-7477-F86AFE9DF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BB5080-E727-56F9-B2C6-9ED51DFFE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A339B-932B-206D-A888-41D81951F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6B2E07-8C54-2005-363B-34511E3F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4571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A2EF-5ED7-EE1E-72D1-6F72B5DD5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D21636-1B7B-8D61-D0F7-15279EB92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A6F32-B50D-31F6-4ADD-50C704FB8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E1792-8420-D11C-0FB3-66C8F1DEE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0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36BA0-EDE5-B797-DE95-F9F5E9755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435637-626D-88ED-5EA9-5A077B9D5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7734B-01A9-E8CB-0430-B786B681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554DC-8432-CED2-6440-C959C0201585}"/>
              </a:ext>
            </a:extLst>
          </p:cNvPr>
          <p:cNvSpPr txBox="1"/>
          <p:nvPr userDrawn="1"/>
        </p:nvSpPr>
        <p:spPr>
          <a:xfrm>
            <a:off x="867" y="333842"/>
            <a:ext cx="12199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rPr>
              <a:t>Arrow PPT Templates</a:t>
            </a:r>
          </a:p>
        </p:txBody>
      </p:sp>
    </p:spTree>
    <p:extLst>
      <p:ext uri="{BB962C8B-B14F-4D97-AF65-F5344CB8AC3E}">
        <p14:creationId xmlns:p14="http://schemas.microsoft.com/office/powerpoint/2010/main" val="234419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6A620-2A2A-3646-91FF-F734C09F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97C53-D645-F756-8BF8-21F2596FD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C139D-6CDC-99F4-82AF-65873F18C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56828-16E2-4531-FF62-A624B675C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F720B-28A9-C6D0-246B-D466FD0F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DC03DB-04B7-5549-76AF-0CC9DD38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696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534D1-3D46-A372-6CBC-7791DB5AE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B07184-DE1C-1CC6-1775-C9816EB274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8C82-AD7D-FA15-E016-75AFD09D4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F8876-4A24-D040-04C7-DEC43E37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0FFC5-766E-9D84-8A6B-47B0D5D6C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EB0BB-FDD5-C9D8-2AF7-78EEA37C1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64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C72A-813F-7EF3-4623-6F3D15B89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5B0E7-CFFB-EDDD-D7FF-4C022BFFF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C0A49-8101-518D-A082-A9191B81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35324-EE1B-A06A-F481-670F61F1D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BBB08-5F8F-2FD4-CBAB-9C5D8EB2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940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C68BF1-3807-4A76-F306-437A6FA04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413E0-C851-6FB6-FA21-93134F9F3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7F4B5-11DA-D4B2-9060-FE50C1EB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5A360-A966-DFC7-A9AB-7657305F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9A331-E5C9-48BC-9B11-A731402A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130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672CAA-E177-BE55-19D5-426540D34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3C95E-166C-A5B6-D336-A5328A6C6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69D3B-ADD9-AE6D-1729-A523C4C91E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A07BC-941D-43BC-ACF5-0C7802637284}" type="datetimeFigureOut">
              <a:rPr lang="en-IN" smtClean="0"/>
              <a:t>06-09-2023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DCDCD-092D-4D99-232E-9B846196C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03B15-057D-18C2-8717-F3477DB6F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83F31-F4A1-463C-802B-C8E175FB20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40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7FF73A9-EA06-5A09-11D2-A385906008BD}"/>
              </a:ext>
            </a:extLst>
          </p:cNvPr>
          <p:cNvGrpSpPr/>
          <p:nvPr/>
        </p:nvGrpSpPr>
        <p:grpSpPr>
          <a:xfrm>
            <a:off x="578708" y="1145424"/>
            <a:ext cx="11034584" cy="4567153"/>
            <a:chOff x="480234" y="1274578"/>
            <a:chExt cx="11034584" cy="456715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99825A-35BC-08F6-147A-229E58FEFD34}"/>
                </a:ext>
              </a:extLst>
            </p:cNvPr>
            <p:cNvGrpSpPr/>
            <p:nvPr/>
          </p:nvGrpSpPr>
          <p:grpSpPr>
            <a:xfrm>
              <a:off x="480234" y="1274578"/>
              <a:ext cx="6828065" cy="4567153"/>
              <a:chOff x="480234" y="1274578"/>
              <a:chExt cx="6828065" cy="4567153"/>
            </a:xfrm>
          </p:grpSpPr>
          <p:pic>
            <p:nvPicPr>
              <p:cNvPr id="10" name="Picture 9" descr="A picture containing text, logo, screenshot, design&#10;&#10;Description automatically generated">
                <a:extLst>
                  <a:ext uri="{FF2B5EF4-FFF2-40B4-BE49-F238E27FC236}">
                    <a16:creationId xmlns:a16="http://schemas.microsoft.com/office/drawing/2014/main" id="{79A76FBA-46BD-1428-F424-171EC04A17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234" y="2427273"/>
                <a:ext cx="3461658" cy="194718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</p:pic>
          <p:pic>
            <p:nvPicPr>
              <p:cNvPr id="12" name="Picture 11" descr="A picture containing text, screenshot, diagram, font&#10;&#10;Description automatically generated">
                <a:extLst>
                  <a:ext uri="{FF2B5EF4-FFF2-40B4-BE49-F238E27FC236}">
                    <a16:creationId xmlns:a16="http://schemas.microsoft.com/office/drawing/2014/main" id="{D678ECD4-1510-2BDB-B5F9-99C0675888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6641" y="3894549"/>
                <a:ext cx="3461658" cy="194718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</p:pic>
          <p:pic>
            <p:nvPicPr>
              <p:cNvPr id="14" name="Picture 13" descr="A picture containing text, screenshot, logo, graphics&#10;&#10;Description automatically generated">
                <a:extLst>
                  <a:ext uri="{FF2B5EF4-FFF2-40B4-BE49-F238E27FC236}">
                    <a16:creationId xmlns:a16="http://schemas.microsoft.com/office/drawing/2014/main" id="{80AA3456-4624-1298-4B8A-6139841F80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6641" y="1274578"/>
                <a:ext cx="3461658" cy="1947182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57ED8FE-4475-369D-A680-E02FC27D6195}"/>
                </a:ext>
              </a:extLst>
            </p:cNvPr>
            <p:cNvSpPr txBox="1"/>
            <p:nvPr/>
          </p:nvSpPr>
          <p:spPr>
            <a:xfrm>
              <a:off x="7908885" y="2265493"/>
              <a:ext cx="3605933" cy="2585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Arrow PPT Templates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85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B75F88D9-1916-5656-ACCB-F0B4FCEAE43A}"/>
              </a:ext>
            </a:extLst>
          </p:cNvPr>
          <p:cNvGrpSpPr/>
          <p:nvPr/>
        </p:nvGrpSpPr>
        <p:grpSpPr>
          <a:xfrm>
            <a:off x="1057121" y="2299387"/>
            <a:ext cx="10077759" cy="3045364"/>
            <a:chOff x="1439814" y="2070787"/>
            <a:chExt cx="10077759" cy="3045364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882AC40-1CDA-2A13-CF0D-49E6C4717BBE}"/>
                </a:ext>
              </a:extLst>
            </p:cNvPr>
            <p:cNvGrpSpPr/>
            <p:nvPr/>
          </p:nvGrpSpPr>
          <p:grpSpPr>
            <a:xfrm>
              <a:off x="1439814" y="2070787"/>
              <a:ext cx="2100888" cy="3029975"/>
              <a:chOff x="1439814" y="2070787"/>
              <a:chExt cx="2100888" cy="302997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A50EE80-8B04-0136-2A08-1415E9901E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90258" y="3311746"/>
                <a:ext cx="0" cy="346185"/>
              </a:xfrm>
              <a:prstGeom prst="line">
                <a:avLst/>
              </a:prstGeom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Arrow: Chevron 2">
                <a:extLst>
                  <a:ext uri="{FF2B5EF4-FFF2-40B4-BE49-F238E27FC236}">
                    <a16:creationId xmlns:a16="http://schemas.microsoft.com/office/drawing/2014/main" id="{41A83B39-A097-D689-8C00-DC77F6507A48}"/>
                  </a:ext>
                </a:extLst>
              </p:cNvPr>
              <p:cNvSpPr/>
              <p:nvPr/>
            </p:nvSpPr>
            <p:spPr>
              <a:xfrm>
                <a:off x="1503364" y="3601789"/>
                <a:ext cx="1973789" cy="544782"/>
              </a:xfrm>
              <a:prstGeom prst="chevron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AE098FA6-4F4F-6915-62C7-FE51E4C4F0A3}"/>
                  </a:ext>
                </a:extLst>
              </p:cNvPr>
              <p:cNvSpPr/>
              <p:nvPr/>
            </p:nvSpPr>
            <p:spPr>
              <a:xfrm>
                <a:off x="1868466" y="2070787"/>
                <a:ext cx="1243584" cy="1240959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9C85B8-EBF2-B3EB-4E61-5CEE3CA570AA}"/>
                  </a:ext>
                </a:extLst>
              </p:cNvPr>
              <p:cNvSpPr txBox="1"/>
              <p:nvPr/>
            </p:nvSpPr>
            <p:spPr>
              <a:xfrm>
                <a:off x="1439814" y="4408265"/>
                <a:ext cx="2100888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EB2CFE14-E769-CA42-A56B-D1C3DD386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4010" y="3657932"/>
                <a:ext cx="432496" cy="432496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31210C-F95C-1406-DA6D-E84B7CE88A91}"/>
                  </a:ext>
                </a:extLst>
              </p:cNvPr>
              <p:cNvSpPr txBox="1"/>
              <p:nvPr/>
            </p:nvSpPr>
            <p:spPr>
              <a:xfrm>
                <a:off x="2183924" y="2398879"/>
                <a:ext cx="612668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01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678906B-2963-D1CD-40E1-3EECA91AB540}"/>
                </a:ext>
              </a:extLst>
            </p:cNvPr>
            <p:cNvGrpSpPr/>
            <p:nvPr/>
          </p:nvGrpSpPr>
          <p:grpSpPr>
            <a:xfrm>
              <a:off x="4183504" y="2070787"/>
              <a:ext cx="1973789" cy="2968420"/>
              <a:chOff x="4117116" y="2070787"/>
              <a:chExt cx="1973789" cy="2968420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8AAD963D-2D13-E346-8807-697A66C312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04010" y="3311746"/>
                <a:ext cx="0" cy="346185"/>
              </a:xfrm>
              <a:prstGeom prst="line">
                <a:avLst/>
              </a:prstGeom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7494765E-17CD-FBE0-D1F3-2CB7BDB77267}"/>
                  </a:ext>
                </a:extLst>
              </p:cNvPr>
              <p:cNvGrpSpPr/>
              <p:nvPr/>
            </p:nvGrpSpPr>
            <p:grpSpPr>
              <a:xfrm>
                <a:off x="4117116" y="2070787"/>
                <a:ext cx="1973789" cy="2968420"/>
                <a:chOff x="4117116" y="2070787"/>
                <a:chExt cx="1973789" cy="2968420"/>
              </a:xfrm>
            </p:grpSpPr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0CA50B2E-73AB-ED0D-1F1A-2EA3AF35F2F2}"/>
                    </a:ext>
                  </a:extLst>
                </p:cNvPr>
                <p:cNvSpPr/>
                <p:nvPr/>
              </p:nvSpPr>
              <p:spPr>
                <a:xfrm>
                  <a:off x="4117116" y="3601789"/>
                  <a:ext cx="1973789" cy="544782"/>
                </a:xfrm>
                <a:prstGeom prst="chevron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00A43AB-DD2D-BF91-F54E-2D4397B68EA4}"/>
                    </a:ext>
                  </a:extLst>
                </p:cNvPr>
                <p:cNvSpPr txBox="1"/>
                <p:nvPr/>
              </p:nvSpPr>
              <p:spPr>
                <a:xfrm>
                  <a:off x="4161627" y="4408265"/>
                  <a:ext cx="1884766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Process</a:t>
                  </a:r>
                </a:p>
                <a:p>
                  <a:pPr algn="ctr"/>
                  <a:r>
                    <a:rPr lang="en-US" sz="1000" b="0" i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Lora" pitchFamily="2" charset="0"/>
                    </a:rPr>
                    <a:t>Sequence of steps taken to accomplish a task or goal.</a:t>
                  </a:r>
                  <a:endPara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70" name="Picture 69">
                  <a:extLst>
                    <a:ext uri="{FF2B5EF4-FFF2-40B4-BE49-F238E27FC236}">
                      <a16:creationId xmlns:a16="http://schemas.microsoft.com/office/drawing/2014/main" id="{22BBEA8A-B43E-4731-66AD-BF2ADAABCB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87761" y="3657931"/>
                  <a:ext cx="432498" cy="432498"/>
                </a:xfrm>
                <a:prstGeom prst="rect">
                  <a:avLst/>
                </a:prstGeom>
              </p:spPr>
            </p:pic>
            <p:sp>
              <p:nvSpPr>
                <p:cNvPr id="2" name="Oval 1">
                  <a:extLst>
                    <a:ext uri="{FF2B5EF4-FFF2-40B4-BE49-F238E27FC236}">
                      <a16:creationId xmlns:a16="http://schemas.microsoft.com/office/drawing/2014/main" id="{D514337B-5C2B-912B-CAAD-06F239CAE172}"/>
                    </a:ext>
                  </a:extLst>
                </p:cNvPr>
                <p:cNvSpPr/>
                <p:nvPr/>
              </p:nvSpPr>
              <p:spPr>
                <a:xfrm>
                  <a:off x="4482218" y="2070787"/>
                  <a:ext cx="1243584" cy="1240959"/>
                </a:xfrm>
                <a:prstGeom prst="ellipse">
                  <a:avLst/>
                </a:prstGeom>
                <a:noFill/>
                <a:ln w="38100">
                  <a:solidFill>
                    <a:schemeClr val="accent2"/>
                  </a:solidFill>
                </a:ln>
                <a:effectLst>
                  <a:outerShdw blurRad="63500" sx="102000" sy="102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ora" pitchFamily="2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BC2F969-83E1-11B6-BA04-7CD8CE79B6FA}"/>
                    </a:ext>
                  </a:extLst>
                </p:cNvPr>
                <p:cNvSpPr txBox="1"/>
                <p:nvPr/>
              </p:nvSpPr>
              <p:spPr>
                <a:xfrm>
                  <a:off x="4772028" y="2398879"/>
                  <a:ext cx="663964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A49613E-6AE6-5665-6DB7-D01C075D170B}"/>
                </a:ext>
              </a:extLst>
            </p:cNvPr>
            <p:cNvGrpSpPr/>
            <p:nvPr/>
          </p:nvGrpSpPr>
          <p:grpSpPr>
            <a:xfrm>
              <a:off x="6800095" y="2070787"/>
              <a:ext cx="2100888" cy="3029975"/>
              <a:chOff x="6917319" y="2070787"/>
              <a:chExt cx="2100888" cy="3029975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EB9A523-9971-91CD-4769-A1EC91C297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67763" y="3311746"/>
                <a:ext cx="0" cy="346185"/>
              </a:xfrm>
              <a:prstGeom prst="line">
                <a:avLst/>
              </a:prstGeom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Arrow: Chevron 11">
                <a:extLst>
                  <a:ext uri="{FF2B5EF4-FFF2-40B4-BE49-F238E27FC236}">
                    <a16:creationId xmlns:a16="http://schemas.microsoft.com/office/drawing/2014/main" id="{68739014-23B2-0188-7688-47101D5C1CBD}"/>
                  </a:ext>
                </a:extLst>
              </p:cNvPr>
              <p:cNvSpPr/>
              <p:nvPr/>
            </p:nvSpPr>
            <p:spPr>
              <a:xfrm>
                <a:off x="6980869" y="3601789"/>
                <a:ext cx="1973789" cy="544782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ora" pitchFamily="2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856C5A6-284D-CAED-20E2-28504D0D7C31}"/>
                  </a:ext>
                </a:extLst>
              </p:cNvPr>
              <p:cNvSpPr txBox="1"/>
              <p:nvPr/>
            </p:nvSpPr>
            <p:spPr>
              <a:xfrm>
                <a:off x="6917319" y="4408265"/>
                <a:ext cx="2100888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Target</a:t>
                </a:r>
                <a:endPara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D55027AF-9BFD-B803-2FEB-DD6E57EA7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51515" y="3657932"/>
                <a:ext cx="432496" cy="432496"/>
              </a:xfrm>
              <a:prstGeom prst="rect">
                <a:avLst/>
              </a:prstGeom>
            </p:spPr>
          </p:pic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1E2A25D-A411-4D59-1A6E-0230B832B6F7}"/>
                  </a:ext>
                </a:extLst>
              </p:cNvPr>
              <p:cNvSpPr/>
              <p:nvPr/>
            </p:nvSpPr>
            <p:spPr>
              <a:xfrm>
                <a:off x="7345971" y="2070787"/>
                <a:ext cx="1243584" cy="1240959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80F30BD-B180-966B-5340-48C2994E2FA7}"/>
                  </a:ext>
                </a:extLst>
              </p:cNvPr>
              <p:cNvSpPr txBox="1"/>
              <p:nvPr/>
            </p:nvSpPr>
            <p:spPr>
              <a:xfrm>
                <a:off x="7630171" y="2398879"/>
                <a:ext cx="675185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03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B1A9A9D-F909-1AAF-DB71-BA17AE6FB925}"/>
                </a:ext>
              </a:extLst>
            </p:cNvPr>
            <p:cNvGrpSpPr/>
            <p:nvPr/>
          </p:nvGrpSpPr>
          <p:grpSpPr>
            <a:xfrm>
              <a:off x="9543784" y="2070787"/>
              <a:ext cx="1973789" cy="3045364"/>
              <a:chOff x="9543784" y="2070787"/>
              <a:chExt cx="1973789" cy="3045364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EE0ED0A3-AFA6-27EC-1166-65E97710A9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30678" y="3311746"/>
                <a:ext cx="0" cy="346185"/>
              </a:xfrm>
              <a:prstGeom prst="line">
                <a:avLst/>
              </a:prstGeom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BF60645-D3AD-C563-C94C-B448A39F602D}"/>
                  </a:ext>
                </a:extLst>
              </p:cNvPr>
              <p:cNvGrpSpPr/>
              <p:nvPr/>
            </p:nvGrpSpPr>
            <p:grpSpPr>
              <a:xfrm>
                <a:off x="9543784" y="2070787"/>
                <a:ext cx="1973789" cy="3045364"/>
                <a:chOff x="9543784" y="2070787"/>
                <a:chExt cx="1973789" cy="3045364"/>
              </a:xfrm>
            </p:grpSpPr>
            <p:sp>
              <p:nvSpPr>
                <p:cNvPr id="17" name="Arrow: Chevron 16">
                  <a:extLst>
                    <a:ext uri="{FF2B5EF4-FFF2-40B4-BE49-F238E27FC236}">
                      <a16:creationId xmlns:a16="http://schemas.microsoft.com/office/drawing/2014/main" id="{23A28F75-CF42-DCE1-F6E5-D8F0FDDB10F4}"/>
                    </a:ext>
                  </a:extLst>
                </p:cNvPr>
                <p:cNvSpPr/>
                <p:nvPr/>
              </p:nvSpPr>
              <p:spPr>
                <a:xfrm>
                  <a:off x="9543784" y="3601789"/>
                  <a:ext cx="1973789" cy="544782"/>
                </a:xfrm>
                <a:prstGeom prst="chevron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ora" pitchFamily="2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1F650D1-6EB9-A58A-77D2-08927E3945A5}"/>
                    </a:ext>
                  </a:extLst>
                </p:cNvPr>
                <p:cNvSpPr txBox="1"/>
                <p:nvPr/>
              </p:nvSpPr>
              <p:spPr>
                <a:xfrm>
                  <a:off x="9608768" y="4408265"/>
                  <a:ext cx="184382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Growth</a:t>
                  </a:r>
                </a:p>
                <a:p>
                  <a:pPr algn="ctr">
                    <a:spcBef>
                      <a:spcPts val="600"/>
                    </a:spcBef>
                  </a:pPr>
                  <a:r>
                    <a:rPr lang="en-US" sz="1000" b="0" i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Lora" pitchFamily="2" charset="0"/>
                    </a:rPr>
                    <a:t>Expansion or development of a business or an idea.</a:t>
                  </a:r>
                  <a:endPara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C2E4D1E3-B142-569E-F5DA-7C1164A4B3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15176" y="3658678"/>
                  <a:ext cx="431004" cy="431004"/>
                </a:xfrm>
                <a:prstGeom prst="rect">
                  <a:avLst/>
                </a:prstGeom>
              </p:spPr>
            </p:pic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37101B16-E671-DBD3-5B58-D94862794FE1}"/>
                    </a:ext>
                  </a:extLst>
                </p:cNvPr>
                <p:cNvSpPr/>
                <p:nvPr/>
              </p:nvSpPr>
              <p:spPr>
                <a:xfrm>
                  <a:off x="9908886" y="2070787"/>
                  <a:ext cx="1243584" cy="1240959"/>
                </a:xfrm>
                <a:prstGeom prst="ellipse">
                  <a:avLst/>
                </a:prstGeom>
                <a:noFill/>
                <a:ln w="38100">
                  <a:solidFill>
                    <a:schemeClr val="accent4"/>
                  </a:solidFill>
                </a:ln>
                <a:effectLst>
                  <a:outerShdw blurRad="63500" sx="102000" sy="102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ora" pitchFamily="2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918FB6E-D1FF-B2F6-EB76-A437AD7FA23E}"/>
                    </a:ext>
                  </a:extLst>
                </p:cNvPr>
                <p:cNvSpPr txBox="1"/>
                <p:nvPr/>
              </p:nvSpPr>
              <p:spPr>
                <a:xfrm>
                  <a:off x="10195490" y="2398879"/>
                  <a:ext cx="670376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ora" pitchFamily="2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3463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BE69A46-F025-7AF3-729E-5FFFD64B86E9}"/>
              </a:ext>
            </a:extLst>
          </p:cNvPr>
          <p:cNvSpPr/>
          <p:nvPr/>
        </p:nvSpPr>
        <p:spPr>
          <a:xfrm>
            <a:off x="2264229" y="3429000"/>
            <a:ext cx="2203846" cy="3429000"/>
          </a:xfrm>
          <a:custGeom>
            <a:avLst/>
            <a:gdLst>
              <a:gd name="connsiteX0" fmla="*/ 769620 w 1524000"/>
              <a:gd name="connsiteY0" fmla="*/ 0 h 4440555"/>
              <a:gd name="connsiteX1" fmla="*/ 1519294 w 1524000"/>
              <a:gd name="connsiteY1" fmla="*/ 1011555 h 4440555"/>
              <a:gd name="connsiteX2" fmla="*/ 1524000 w 1524000"/>
              <a:gd name="connsiteY2" fmla="*/ 1011555 h 4440555"/>
              <a:gd name="connsiteX3" fmla="*/ 1524000 w 1524000"/>
              <a:gd name="connsiteY3" fmla="*/ 1017905 h 4440555"/>
              <a:gd name="connsiteX4" fmla="*/ 1524000 w 1524000"/>
              <a:gd name="connsiteY4" fmla="*/ 4440555 h 4440555"/>
              <a:gd name="connsiteX5" fmla="*/ 0 w 1524000"/>
              <a:gd name="connsiteY5" fmla="*/ 4440555 h 4440555"/>
              <a:gd name="connsiteX6" fmla="*/ 0 w 1524000"/>
              <a:gd name="connsiteY6" fmla="*/ 1017905 h 4440555"/>
              <a:gd name="connsiteX7" fmla="*/ 0 w 1524000"/>
              <a:gd name="connsiteY7" fmla="*/ 1011555 h 4440555"/>
              <a:gd name="connsiteX8" fmla="*/ 4801 w 1524000"/>
              <a:gd name="connsiteY8" fmla="*/ 1011555 h 444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4000" h="4440555">
                <a:moveTo>
                  <a:pt x="769620" y="0"/>
                </a:moveTo>
                <a:lnTo>
                  <a:pt x="1519294" y="1011555"/>
                </a:lnTo>
                <a:lnTo>
                  <a:pt x="1524000" y="1011555"/>
                </a:lnTo>
                <a:lnTo>
                  <a:pt x="1524000" y="1017905"/>
                </a:lnTo>
                <a:lnTo>
                  <a:pt x="1524000" y="4440555"/>
                </a:lnTo>
                <a:lnTo>
                  <a:pt x="0" y="4440555"/>
                </a:lnTo>
                <a:lnTo>
                  <a:pt x="0" y="1017905"/>
                </a:lnTo>
                <a:lnTo>
                  <a:pt x="0" y="1011555"/>
                </a:lnTo>
                <a:lnTo>
                  <a:pt x="4801" y="1011555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CF7282D-1DF9-DAF9-9A75-BE97C30C949E}"/>
              </a:ext>
            </a:extLst>
          </p:cNvPr>
          <p:cNvSpPr/>
          <p:nvPr/>
        </p:nvSpPr>
        <p:spPr>
          <a:xfrm>
            <a:off x="3943350" y="2838450"/>
            <a:ext cx="2000250" cy="4019550"/>
          </a:xfrm>
          <a:custGeom>
            <a:avLst/>
            <a:gdLst>
              <a:gd name="connsiteX0" fmla="*/ 769620 w 1524000"/>
              <a:gd name="connsiteY0" fmla="*/ 0 h 4440555"/>
              <a:gd name="connsiteX1" fmla="*/ 1519294 w 1524000"/>
              <a:gd name="connsiteY1" fmla="*/ 1011555 h 4440555"/>
              <a:gd name="connsiteX2" fmla="*/ 1524000 w 1524000"/>
              <a:gd name="connsiteY2" fmla="*/ 1011555 h 4440555"/>
              <a:gd name="connsiteX3" fmla="*/ 1524000 w 1524000"/>
              <a:gd name="connsiteY3" fmla="*/ 1017905 h 4440555"/>
              <a:gd name="connsiteX4" fmla="*/ 1524000 w 1524000"/>
              <a:gd name="connsiteY4" fmla="*/ 4440555 h 4440555"/>
              <a:gd name="connsiteX5" fmla="*/ 0 w 1524000"/>
              <a:gd name="connsiteY5" fmla="*/ 4440555 h 4440555"/>
              <a:gd name="connsiteX6" fmla="*/ 0 w 1524000"/>
              <a:gd name="connsiteY6" fmla="*/ 1017905 h 4440555"/>
              <a:gd name="connsiteX7" fmla="*/ 0 w 1524000"/>
              <a:gd name="connsiteY7" fmla="*/ 1011555 h 4440555"/>
              <a:gd name="connsiteX8" fmla="*/ 4801 w 1524000"/>
              <a:gd name="connsiteY8" fmla="*/ 1011555 h 444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4000" h="4440555">
                <a:moveTo>
                  <a:pt x="769620" y="0"/>
                </a:moveTo>
                <a:lnTo>
                  <a:pt x="1519294" y="1011555"/>
                </a:lnTo>
                <a:lnTo>
                  <a:pt x="1524000" y="1011555"/>
                </a:lnTo>
                <a:lnTo>
                  <a:pt x="1524000" y="1017905"/>
                </a:lnTo>
                <a:lnTo>
                  <a:pt x="1524000" y="4440555"/>
                </a:lnTo>
                <a:lnTo>
                  <a:pt x="0" y="4440555"/>
                </a:lnTo>
                <a:lnTo>
                  <a:pt x="0" y="1017905"/>
                </a:lnTo>
                <a:lnTo>
                  <a:pt x="0" y="1011555"/>
                </a:lnTo>
                <a:lnTo>
                  <a:pt x="4801" y="1011555"/>
                </a:lnTo>
                <a:close/>
              </a:path>
            </a:pathLst>
          </a:cu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93F7F4-FB03-AD15-F708-9DA4EF453490}"/>
              </a:ext>
            </a:extLst>
          </p:cNvPr>
          <p:cNvSpPr/>
          <p:nvPr/>
        </p:nvSpPr>
        <p:spPr>
          <a:xfrm>
            <a:off x="5467350" y="2228850"/>
            <a:ext cx="2000250" cy="4629150"/>
          </a:xfrm>
          <a:custGeom>
            <a:avLst/>
            <a:gdLst>
              <a:gd name="connsiteX0" fmla="*/ 769620 w 1524000"/>
              <a:gd name="connsiteY0" fmla="*/ 0 h 4440555"/>
              <a:gd name="connsiteX1" fmla="*/ 1519294 w 1524000"/>
              <a:gd name="connsiteY1" fmla="*/ 1011555 h 4440555"/>
              <a:gd name="connsiteX2" fmla="*/ 1524000 w 1524000"/>
              <a:gd name="connsiteY2" fmla="*/ 1011555 h 4440555"/>
              <a:gd name="connsiteX3" fmla="*/ 1524000 w 1524000"/>
              <a:gd name="connsiteY3" fmla="*/ 1017905 h 4440555"/>
              <a:gd name="connsiteX4" fmla="*/ 1524000 w 1524000"/>
              <a:gd name="connsiteY4" fmla="*/ 4440555 h 4440555"/>
              <a:gd name="connsiteX5" fmla="*/ 0 w 1524000"/>
              <a:gd name="connsiteY5" fmla="*/ 4440555 h 4440555"/>
              <a:gd name="connsiteX6" fmla="*/ 0 w 1524000"/>
              <a:gd name="connsiteY6" fmla="*/ 1017905 h 4440555"/>
              <a:gd name="connsiteX7" fmla="*/ 0 w 1524000"/>
              <a:gd name="connsiteY7" fmla="*/ 1011555 h 4440555"/>
              <a:gd name="connsiteX8" fmla="*/ 4801 w 1524000"/>
              <a:gd name="connsiteY8" fmla="*/ 1011555 h 444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4000" h="4440555">
                <a:moveTo>
                  <a:pt x="769620" y="0"/>
                </a:moveTo>
                <a:lnTo>
                  <a:pt x="1519294" y="1011555"/>
                </a:lnTo>
                <a:lnTo>
                  <a:pt x="1524000" y="1011555"/>
                </a:lnTo>
                <a:lnTo>
                  <a:pt x="1524000" y="1017905"/>
                </a:lnTo>
                <a:lnTo>
                  <a:pt x="1524000" y="4440555"/>
                </a:lnTo>
                <a:lnTo>
                  <a:pt x="0" y="4440555"/>
                </a:lnTo>
                <a:lnTo>
                  <a:pt x="0" y="1017905"/>
                </a:lnTo>
                <a:lnTo>
                  <a:pt x="0" y="1011555"/>
                </a:lnTo>
                <a:lnTo>
                  <a:pt x="4801" y="1011555"/>
                </a:lnTo>
                <a:close/>
              </a:path>
            </a:pathLst>
          </a:cu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6E8800-6DF6-E7AC-A226-3C7949F58900}"/>
              </a:ext>
            </a:extLst>
          </p:cNvPr>
          <p:cNvSpPr/>
          <p:nvPr/>
        </p:nvSpPr>
        <p:spPr>
          <a:xfrm>
            <a:off x="6991350" y="1790700"/>
            <a:ext cx="2000250" cy="5067300"/>
          </a:xfrm>
          <a:custGeom>
            <a:avLst/>
            <a:gdLst>
              <a:gd name="connsiteX0" fmla="*/ 769620 w 1524000"/>
              <a:gd name="connsiteY0" fmla="*/ 0 h 4440555"/>
              <a:gd name="connsiteX1" fmla="*/ 1519294 w 1524000"/>
              <a:gd name="connsiteY1" fmla="*/ 1011555 h 4440555"/>
              <a:gd name="connsiteX2" fmla="*/ 1524000 w 1524000"/>
              <a:gd name="connsiteY2" fmla="*/ 1011555 h 4440555"/>
              <a:gd name="connsiteX3" fmla="*/ 1524000 w 1524000"/>
              <a:gd name="connsiteY3" fmla="*/ 1017905 h 4440555"/>
              <a:gd name="connsiteX4" fmla="*/ 1524000 w 1524000"/>
              <a:gd name="connsiteY4" fmla="*/ 4440555 h 4440555"/>
              <a:gd name="connsiteX5" fmla="*/ 0 w 1524000"/>
              <a:gd name="connsiteY5" fmla="*/ 4440555 h 4440555"/>
              <a:gd name="connsiteX6" fmla="*/ 0 w 1524000"/>
              <a:gd name="connsiteY6" fmla="*/ 1017905 h 4440555"/>
              <a:gd name="connsiteX7" fmla="*/ 0 w 1524000"/>
              <a:gd name="connsiteY7" fmla="*/ 1011555 h 4440555"/>
              <a:gd name="connsiteX8" fmla="*/ 4801 w 1524000"/>
              <a:gd name="connsiteY8" fmla="*/ 1011555 h 444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4000" h="4440555">
                <a:moveTo>
                  <a:pt x="769620" y="0"/>
                </a:moveTo>
                <a:lnTo>
                  <a:pt x="1519294" y="1011555"/>
                </a:lnTo>
                <a:lnTo>
                  <a:pt x="1524000" y="1011555"/>
                </a:lnTo>
                <a:lnTo>
                  <a:pt x="1524000" y="1017905"/>
                </a:lnTo>
                <a:lnTo>
                  <a:pt x="1524000" y="4440555"/>
                </a:lnTo>
                <a:lnTo>
                  <a:pt x="0" y="4440555"/>
                </a:lnTo>
                <a:lnTo>
                  <a:pt x="0" y="1017905"/>
                </a:lnTo>
                <a:lnTo>
                  <a:pt x="0" y="1011555"/>
                </a:lnTo>
                <a:lnTo>
                  <a:pt x="4801" y="1011555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717AE-A759-FAE6-4F83-FB89B95A7F5B}"/>
              </a:ext>
            </a:extLst>
          </p:cNvPr>
          <p:cNvSpPr/>
          <p:nvPr/>
        </p:nvSpPr>
        <p:spPr>
          <a:xfrm>
            <a:off x="2292340" y="4963535"/>
            <a:ext cx="164465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Lora" pitchFamily="2" charset="0"/>
              </a:rPr>
              <a:t>Business</a:t>
            </a:r>
          </a:p>
          <a:p>
            <a:pPr algn="ctr">
              <a:spcBef>
                <a:spcPts val="600"/>
              </a:spcBef>
            </a:pPr>
            <a:r>
              <a:rPr lang="en-US" sz="1200" b="0" i="0" dirty="0">
                <a:solidFill>
                  <a:schemeClr val="bg1"/>
                </a:solidFill>
                <a:effectLst/>
                <a:latin typeface="Lora" pitchFamily="2" charset="0"/>
              </a:rPr>
              <a:t>Activity of making money by producing or selling goods/services.</a:t>
            </a:r>
            <a:endParaRPr lang="en-US" sz="1200" dirty="0">
              <a:solidFill>
                <a:schemeClr val="bg1"/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7673EC-057B-F91D-CE79-3DFCBFB02F9F}"/>
              </a:ext>
            </a:extLst>
          </p:cNvPr>
          <p:cNvSpPr/>
          <p:nvPr/>
        </p:nvSpPr>
        <p:spPr>
          <a:xfrm>
            <a:off x="4031529" y="4994313"/>
            <a:ext cx="1366888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Lora" pitchFamily="2" charset="0"/>
              </a:rPr>
              <a:t>Process</a:t>
            </a:r>
          </a:p>
          <a:p>
            <a:pPr algn="ctr">
              <a:spcBef>
                <a:spcPts val="600"/>
              </a:spcBef>
            </a:pPr>
            <a:r>
              <a:rPr lang="en-US" sz="1200" b="0" i="0" dirty="0">
                <a:solidFill>
                  <a:schemeClr val="bg1"/>
                </a:solidFill>
                <a:effectLst/>
                <a:latin typeface="Lora" pitchFamily="2" charset="0"/>
              </a:rPr>
              <a:t>Sequence of steps taken to accomplish a task or goal.</a:t>
            </a:r>
            <a:endParaRPr lang="en-US" sz="1200" dirty="0">
              <a:solidFill>
                <a:schemeClr val="bg1"/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068A24-35D8-5795-3E51-779526EE5805}"/>
              </a:ext>
            </a:extLst>
          </p:cNvPr>
          <p:cNvSpPr/>
          <p:nvPr/>
        </p:nvSpPr>
        <p:spPr>
          <a:xfrm>
            <a:off x="5430886" y="4963535"/>
            <a:ext cx="164465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Lora" pitchFamily="2" charset="0"/>
              </a:rPr>
              <a:t>Target</a:t>
            </a:r>
          </a:p>
          <a:p>
            <a:pPr algn="ctr">
              <a:spcBef>
                <a:spcPts val="600"/>
              </a:spcBef>
            </a:pPr>
            <a:r>
              <a:rPr lang="en-US" sz="1200" b="0" i="0" dirty="0">
                <a:solidFill>
                  <a:schemeClr val="bg1"/>
                </a:solidFill>
                <a:effectLst/>
                <a:latin typeface="Lora" pitchFamily="2" charset="0"/>
              </a:rPr>
              <a:t>The group or market segment a product is intended for.</a:t>
            </a:r>
            <a:endParaRPr lang="en-US" sz="1200" dirty="0">
              <a:solidFill>
                <a:schemeClr val="bg1"/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08AD9A-1AE2-7885-4BE5-4421B5076D03}"/>
              </a:ext>
            </a:extLst>
          </p:cNvPr>
          <p:cNvSpPr/>
          <p:nvPr/>
        </p:nvSpPr>
        <p:spPr>
          <a:xfrm>
            <a:off x="7169150" y="4963535"/>
            <a:ext cx="164465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Lora" pitchFamily="2" charset="0"/>
              </a:rPr>
              <a:t>Growth</a:t>
            </a:r>
          </a:p>
          <a:p>
            <a:pPr algn="ctr">
              <a:spcBef>
                <a:spcPts val="600"/>
              </a:spcBef>
            </a:pPr>
            <a:r>
              <a:rPr lang="en-US" sz="1200" b="0" i="0" dirty="0">
                <a:solidFill>
                  <a:schemeClr val="bg1"/>
                </a:solidFill>
                <a:effectLst/>
                <a:latin typeface="Lora" pitchFamily="2" charset="0"/>
              </a:rPr>
              <a:t>Expansion or development of a business or an idea.</a:t>
            </a:r>
            <a:endParaRPr lang="en-US" sz="1200" dirty="0">
              <a:solidFill>
                <a:schemeClr val="bg1"/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DE4AFD3-9586-C8E5-C246-A53675B9D86D}"/>
              </a:ext>
            </a:extLst>
          </p:cNvPr>
          <p:cNvSpPr/>
          <p:nvPr/>
        </p:nvSpPr>
        <p:spPr>
          <a:xfrm>
            <a:off x="2730398" y="2533466"/>
            <a:ext cx="746778" cy="74677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47808F-7EFF-CFC4-12EF-F6D8F93933FF}"/>
              </a:ext>
            </a:extLst>
          </p:cNvPr>
          <p:cNvSpPr txBox="1"/>
          <p:nvPr/>
        </p:nvSpPr>
        <p:spPr>
          <a:xfrm>
            <a:off x="2796897" y="2676023"/>
            <a:ext cx="613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Calibri" panose="020F0502020204030204" pitchFamily="34" charset="0"/>
              </a:rPr>
              <a:t>01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0016E14-FFBC-2EC8-85A2-2BDBD51CB560}"/>
              </a:ext>
            </a:extLst>
          </p:cNvPr>
          <p:cNvSpPr/>
          <p:nvPr/>
        </p:nvSpPr>
        <p:spPr>
          <a:xfrm>
            <a:off x="4331961" y="1986991"/>
            <a:ext cx="746778" cy="74677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B242F6-8DEC-CC72-B0F5-E8D0078E726C}"/>
              </a:ext>
            </a:extLst>
          </p:cNvPr>
          <p:cNvSpPr txBox="1"/>
          <p:nvPr/>
        </p:nvSpPr>
        <p:spPr>
          <a:xfrm>
            <a:off x="4398460" y="2129548"/>
            <a:ext cx="613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Calibri" panose="020F0502020204030204" pitchFamily="34" charset="0"/>
              </a:rPr>
              <a:t>02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212EBC9-6C03-6617-E89A-70F1A1B6EA2F}"/>
              </a:ext>
            </a:extLst>
          </p:cNvPr>
          <p:cNvSpPr/>
          <p:nvPr/>
        </p:nvSpPr>
        <p:spPr>
          <a:xfrm>
            <a:off x="5855961" y="1372407"/>
            <a:ext cx="746778" cy="74677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57F8454-CDD2-4E54-2784-41EE5392A09A}"/>
              </a:ext>
            </a:extLst>
          </p:cNvPr>
          <p:cNvSpPr txBox="1"/>
          <p:nvPr/>
        </p:nvSpPr>
        <p:spPr>
          <a:xfrm>
            <a:off x="5922460" y="1514964"/>
            <a:ext cx="613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Calibri" panose="020F0502020204030204" pitchFamily="34" charset="0"/>
              </a:rPr>
              <a:t>03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13B5DEB-B507-7AEF-FEC0-0746ABC16362}"/>
              </a:ext>
            </a:extLst>
          </p:cNvPr>
          <p:cNvSpPr/>
          <p:nvPr/>
        </p:nvSpPr>
        <p:spPr>
          <a:xfrm>
            <a:off x="7379961" y="935085"/>
            <a:ext cx="746778" cy="74677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0FB741-A710-14AB-FF52-741413CA3F8E}"/>
              </a:ext>
            </a:extLst>
          </p:cNvPr>
          <p:cNvSpPr txBox="1"/>
          <p:nvPr/>
        </p:nvSpPr>
        <p:spPr>
          <a:xfrm>
            <a:off x="7446460" y="1077642"/>
            <a:ext cx="613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Calibri" panose="020F0502020204030204" pitchFamily="34" charset="0"/>
              </a:rPr>
              <a:t>04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51C6253-57AE-5105-D1F9-37754397E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179" y="4174908"/>
            <a:ext cx="502972" cy="50297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3194793-44FB-5C7B-C617-FCA82516B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857" y="4129513"/>
            <a:ext cx="501236" cy="50123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DA1E90A-1AC6-F0E3-EA3D-F414CB80A3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539" y="4155761"/>
            <a:ext cx="502974" cy="50297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6A57EC2-9BD4-2409-9DC3-C200599FD5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25" y="4142676"/>
            <a:ext cx="502972" cy="50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4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87E4BB-FB6C-09A9-D6A9-68C8761AF4A7}"/>
              </a:ext>
            </a:extLst>
          </p:cNvPr>
          <p:cNvSpPr/>
          <p:nvPr/>
        </p:nvSpPr>
        <p:spPr>
          <a:xfrm>
            <a:off x="7933366" y="1711711"/>
            <a:ext cx="30286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Activity of making money by producing or selling goods/services.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9839BD-E47D-DD80-0D06-B5C21E467BF4}"/>
              </a:ext>
            </a:extLst>
          </p:cNvPr>
          <p:cNvSpPr/>
          <p:nvPr/>
        </p:nvSpPr>
        <p:spPr>
          <a:xfrm>
            <a:off x="7933366" y="3013183"/>
            <a:ext cx="30286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Sequence of steps taken to accomplish a task or goal.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821B3-712B-4318-883D-E4DD2D5DAE47}"/>
              </a:ext>
            </a:extLst>
          </p:cNvPr>
          <p:cNvSpPr/>
          <p:nvPr/>
        </p:nvSpPr>
        <p:spPr>
          <a:xfrm>
            <a:off x="7933366" y="4314655"/>
            <a:ext cx="30286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The group or market segment a product is intended for.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48FA7-F779-9AB0-5517-CE95A1419998}"/>
              </a:ext>
            </a:extLst>
          </p:cNvPr>
          <p:cNvSpPr/>
          <p:nvPr/>
        </p:nvSpPr>
        <p:spPr>
          <a:xfrm>
            <a:off x="7933366" y="5616127"/>
            <a:ext cx="30286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Lora" pitchFamily="2" charset="0"/>
              </a:rPr>
              <a:t>Expansion or development of a business or an idea.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833AD1D-AA0A-CA8B-6F8F-EF6E7C9A0E06}"/>
              </a:ext>
            </a:extLst>
          </p:cNvPr>
          <p:cNvSpPr/>
          <p:nvPr/>
        </p:nvSpPr>
        <p:spPr>
          <a:xfrm>
            <a:off x="1715931" y="1354839"/>
            <a:ext cx="5114709" cy="1083076"/>
          </a:xfrm>
          <a:prstGeom prst="rightArrow">
            <a:avLst>
              <a:gd name="adj1" fmla="val 50000"/>
              <a:gd name="adj2" fmla="val 7726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0428BB9-1C2E-D35C-E683-9786742A332F}"/>
              </a:ext>
            </a:extLst>
          </p:cNvPr>
          <p:cNvSpPr/>
          <p:nvPr/>
        </p:nvSpPr>
        <p:spPr>
          <a:xfrm>
            <a:off x="3983231" y="1404404"/>
            <a:ext cx="986482" cy="98394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0D5381-389E-B20E-5C92-E07A151B9E93}"/>
              </a:ext>
            </a:extLst>
          </p:cNvPr>
          <p:cNvSpPr/>
          <p:nvPr/>
        </p:nvSpPr>
        <p:spPr>
          <a:xfrm>
            <a:off x="1229988" y="1577251"/>
            <a:ext cx="638254" cy="6382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B959D35-3F35-B090-E5DC-86F4DF38B65C}"/>
              </a:ext>
            </a:extLst>
          </p:cNvPr>
          <p:cNvSpPr/>
          <p:nvPr/>
        </p:nvSpPr>
        <p:spPr>
          <a:xfrm>
            <a:off x="1310096" y="1657359"/>
            <a:ext cx="478038" cy="47803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B3BB03-D5BB-F1A5-305D-FD7260E068E8}"/>
              </a:ext>
            </a:extLst>
          </p:cNvPr>
          <p:cNvSpPr txBox="1"/>
          <p:nvPr/>
        </p:nvSpPr>
        <p:spPr>
          <a:xfrm>
            <a:off x="1948350" y="1727100"/>
            <a:ext cx="1602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Lora" pitchFamily="2" charset="0"/>
              </a:rPr>
              <a:t>Business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8AA9DAA2-6686-D9F8-DD33-8C3CF580B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24" y="1680129"/>
            <a:ext cx="432496" cy="432496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36B6679C-8DC8-FC33-8DEA-CE22E5F4827A}"/>
              </a:ext>
            </a:extLst>
          </p:cNvPr>
          <p:cNvSpPr/>
          <p:nvPr/>
        </p:nvSpPr>
        <p:spPr>
          <a:xfrm>
            <a:off x="1715931" y="5259255"/>
            <a:ext cx="5114709" cy="1083076"/>
          </a:xfrm>
          <a:prstGeom prst="rightArrow">
            <a:avLst>
              <a:gd name="adj1" fmla="val 50000"/>
              <a:gd name="adj2" fmla="val 7726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6362648-31F2-A896-F06B-079ADEFBCA74}"/>
              </a:ext>
            </a:extLst>
          </p:cNvPr>
          <p:cNvSpPr/>
          <p:nvPr/>
        </p:nvSpPr>
        <p:spPr>
          <a:xfrm>
            <a:off x="1229988" y="5481667"/>
            <a:ext cx="638254" cy="63825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47A8CCD-5916-06FF-7AE3-80A748E28681}"/>
              </a:ext>
            </a:extLst>
          </p:cNvPr>
          <p:cNvSpPr/>
          <p:nvPr/>
        </p:nvSpPr>
        <p:spPr>
          <a:xfrm>
            <a:off x="1310096" y="5561775"/>
            <a:ext cx="478038" cy="47803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</a:rPr>
              <a:t>04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8223D9-EE86-9D0D-BC9B-37BE8F745EDA}"/>
              </a:ext>
            </a:extLst>
          </p:cNvPr>
          <p:cNvSpPr txBox="1"/>
          <p:nvPr/>
        </p:nvSpPr>
        <p:spPr>
          <a:xfrm>
            <a:off x="1948350" y="5631516"/>
            <a:ext cx="1602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Lora" pitchFamily="2" charset="0"/>
              </a:rPr>
              <a:t>Growth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56D21D9-9699-7F8B-ECA9-AC271970F0EB}"/>
              </a:ext>
            </a:extLst>
          </p:cNvPr>
          <p:cNvSpPr/>
          <p:nvPr/>
        </p:nvSpPr>
        <p:spPr>
          <a:xfrm>
            <a:off x="1715931" y="2656311"/>
            <a:ext cx="5114709" cy="1083076"/>
          </a:xfrm>
          <a:prstGeom prst="rightArrow">
            <a:avLst>
              <a:gd name="adj1" fmla="val 50000"/>
              <a:gd name="adj2" fmla="val 7726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5433543-1347-678F-B798-D2C55A661911}"/>
              </a:ext>
            </a:extLst>
          </p:cNvPr>
          <p:cNvSpPr/>
          <p:nvPr/>
        </p:nvSpPr>
        <p:spPr>
          <a:xfrm>
            <a:off x="1229988" y="2878723"/>
            <a:ext cx="638254" cy="6382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7AF24FF-2EC2-4931-E248-EA82B4832820}"/>
              </a:ext>
            </a:extLst>
          </p:cNvPr>
          <p:cNvSpPr/>
          <p:nvPr/>
        </p:nvSpPr>
        <p:spPr>
          <a:xfrm>
            <a:off x="1310096" y="2958831"/>
            <a:ext cx="478038" cy="47803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3EA594-5DB1-0201-8B19-C609E9E8AD58}"/>
              </a:ext>
            </a:extLst>
          </p:cNvPr>
          <p:cNvSpPr txBox="1"/>
          <p:nvPr/>
        </p:nvSpPr>
        <p:spPr>
          <a:xfrm>
            <a:off x="1948350" y="3028572"/>
            <a:ext cx="1602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Lora" pitchFamily="2" charset="0"/>
              </a:rPr>
              <a:t>Process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3D5DADA-B16C-49ED-0D80-45F710D71BA6}"/>
              </a:ext>
            </a:extLst>
          </p:cNvPr>
          <p:cNvSpPr/>
          <p:nvPr/>
        </p:nvSpPr>
        <p:spPr>
          <a:xfrm>
            <a:off x="1715931" y="3952068"/>
            <a:ext cx="5114709" cy="1083076"/>
          </a:xfrm>
          <a:prstGeom prst="rightArrow">
            <a:avLst>
              <a:gd name="adj1" fmla="val 50000"/>
              <a:gd name="adj2" fmla="val 7726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03652AA-CF86-5FB1-FBAE-BA0E017D9C85}"/>
              </a:ext>
            </a:extLst>
          </p:cNvPr>
          <p:cNvSpPr/>
          <p:nvPr/>
        </p:nvSpPr>
        <p:spPr>
          <a:xfrm>
            <a:off x="1229988" y="4180195"/>
            <a:ext cx="638254" cy="6382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12B3BA9-34B4-AB08-A8AE-9E67E31390B7}"/>
              </a:ext>
            </a:extLst>
          </p:cNvPr>
          <p:cNvSpPr/>
          <p:nvPr/>
        </p:nvSpPr>
        <p:spPr>
          <a:xfrm>
            <a:off x="1310096" y="4260303"/>
            <a:ext cx="478038" cy="47803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F4E3A3-3BE7-0B07-8242-652459A57E16}"/>
              </a:ext>
            </a:extLst>
          </p:cNvPr>
          <p:cNvSpPr txBox="1"/>
          <p:nvPr/>
        </p:nvSpPr>
        <p:spPr>
          <a:xfrm>
            <a:off x="1948350" y="4330044"/>
            <a:ext cx="1602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Lora" pitchFamily="2" charset="0"/>
              </a:rPr>
              <a:t>Target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3A58555-EBD8-F6C0-FC53-767702EAEF9D}"/>
              </a:ext>
            </a:extLst>
          </p:cNvPr>
          <p:cNvSpPr/>
          <p:nvPr/>
        </p:nvSpPr>
        <p:spPr>
          <a:xfrm>
            <a:off x="3983231" y="2697956"/>
            <a:ext cx="986482" cy="98394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C2CCA1F-7CA8-25F0-4630-53B075DB4EF3}"/>
              </a:ext>
            </a:extLst>
          </p:cNvPr>
          <p:cNvSpPr/>
          <p:nvPr/>
        </p:nvSpPr>
        <p:spPr>
          <a:xfrm>
            <a:off x="3983231" y="4001633"/>
            <a:ext cx="986482" cy="98394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5D8E821-500C-35DF-1F93-37CCB2215869}"/>
              </a:ext>
            </a:extLst>
          </p:cNvPr>
          <p:cNvSpPr/>
          <p:nvPr/>
        </p:nvSpPr>
        <p:spPr>
          <a:xfrm>
            <a:off x="3983231" y="5308820"/>
            <a:ext cx="986482" cy="98394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ra" pitchFamily="2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0C3D93E4-410C-3D74-9C5E-2A1E20D2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23" y="2973680"/>
            <a:ext cx="432498" cy="4324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FCA25F6-8096-A742-38B6-0EF72A32C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24" y="4277358"/>
            <a:ext cx="432496" cy="43249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CA7CD8A-292D-F1AB-C606-F8DA3A9C8B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70" y="5585291"/>
            <a:ext cx="431004" cy="43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86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3014EEE5-836E-9045-0281-20A42362DCA3}"/>
              </a:ext>
            </a:extLst>
          </p:cNvPr>
          <p:cNvGrpSpPr/>
          <p:nvPr/>
        </p:nvGrpSpPr>
        <p:grpSpPr>
          <a:xfrm>
            <a:off x="1070042" y="1443034"/>
            <a:ext cx="10051916" cy="4448953"/>
            <a:chOff x="975458" y="1531934"/>
            <a:chExt cx="10051916" cy="4448953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1A8082A-4451-E485-4AB1-03668EA12D22}"/>
                </a:ext>
              </a:extLst>
            </p:cNvPr>
            <p:cNvGrpSpPr/>
            <p:nvPr/>
          </p:nvGrpSpPr>
          <p:grpSpPr>
            <a:xfrm>
              <a:off x="975458" y="1531934"/>
              <a:ext cx="1832061" cy="4448953"/>
              <a:chOff x="975458" y="1531934"/>
              <a:chExt cx="1832061" cy="4448953"/>
            </a:xfrm>
          </p:grpSpPr>
          <p:sp>
            <p:nvSpPr>
              <p:cNvPr id="44" name="Arrow: Down 43">
                <a:extLst>
                  <a:ext uri="{FF2B5EF4-FFF2-40B4-BE49-F238E27FC236}">
                    <a16:creationId xmlns:a16="http://schemas.microsoft.com/office/drawing/2014/main" id="{3048DAE8-7471-3122-21B2-54A3E4DEA91D}"/>
                  </a:ext>
                </a:extLst>
              </p:cNvPr>
              <p:cNvSpPr/>
              <p:nvPr/>
            </p:nvSpPr>
            <p:spPr>
              <a:xfrm>
                <a:off x="1136113" y="2727757"/>
                <a:ext cx="1510751" cy="2349300"/>
              </a:xfrm>
              <a:prstGeom prst="downArrow">
                <a:avLst>
                  <a:gd name="adj1" fmla="val 66250"/>
                  <a:gd name="adj2" fmla="val 95772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DF7BC46C-49B8-F585-E659-B9BC2C8BDFBA}"/>
                  </a:ext>
                </a:extLst>
              </p:cNvPr>
              <p:cNvSpPr/>
              <p:nvPr/>
            </p:nvSpPr>
            <p:spPr>
              <a:xfrm>
                <a:off x="1183323" y="1531934"/>
                <a:ext cx="1416331" cy="141633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109DD3D-11DF-8F9C-E92B-07C33F1A891D}"/>
                  </a:ext>
                </a:extLst>
              </p:cNvPr>
              <p:cNvSpPr/>
              <p:nvPr/>
            </p:nvSpPr>
            <p:spPr>
              <a:xfrm>
                <a:off x="1343841" y="1692453"/>
                <a:ext cx="1095294" cy="1095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rPr>
                  <a:t>01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70B246E-C422-9448-AE5B-F6AF145E8C8A}"/>
                  </a:ext>
                </a:extLst>
              </p:cNvPr>
              <p:cNvSpPr txBox="1"/>
              <p:nvPr/>
            </p:nvSpPr>
            <p:spPr>
              <a:xfrm>
                <a:off x="975458" y="5334556"/>
                <a:ext cx="1832061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05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4FFE8C9-5B6C-6392-FCE0-5DD076A6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5240" y="3852676"/>
                <a:ext cx="432496" cy="432496"/>
              </a:xfrm>
              <a:prstGeom prst="rect">
                <a:avLst/>
              </a:prstGeom>
            </p:spPr>
          </p:pic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E721BB7-32D3-537F-A56E-572FA3199C16}"/>
                </a:ext>
              </a:extLst>
            </p:cNvPr>
            <p:cNvGrpSpPr/>
            <p:nvPr/>
          </p:nvGrpSpPr>
          <p:grpSpPr>
            <a:xfrm>
              <a:off x="9195313" y="1531934"/>
              <a:ext cx="1832061" cy="4418175"/>
              <a:chOff x="9195313" y="1531934"/>
              <a:chExt cx="1832061" cy="4418175"/>
            </a:xfrm>
          </p:grpSpPr>
          <p:sp>
            <p:nvSpPr>
              <p:cNvPr id="21" name="Arrow: Down 20">
                <a:extLst>
                  <a:ext uri="{FF2B5EF4-FFF2-40B4-BE49-F238E27FC236}">
                    <a16:creationId xmlns:a16="http://schemas.microsoft.com/office/drawing/2014/main" id="{CD3F69B1-8259-F6ED-FAEA-2B058BCB8391}"/>
                  </a:ext>
                </a:extLst>
              </p:cNvPr>
              <p:cNvSpPr/>
              <p:nvPr/>
            </p:nvSpPr>
            <p:spPr>
              <a:xfrm>
                <a:off x="9355968" y="2727757"/>
                <a:ext cx="1510751" cy="2349300"/>
              </a:xfrm>
              <a:prstGeom prst="downArrow">
                <a:avLst>
                  <a:gd name="adj1" fmla="val 66250"/>
                  <a:gd name="adj2" fmla="val 95772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1759B0D-3616-415E-78E6-A3D5F2EA2C06}"/>
                  </a:ext>
                </a:extLst>
              </p:cNvPr>
              <p:cNvSpPr/>
              <p:nvPr/>
            </p:nvSpPr>
            <p:spPr>
              <a:xfrm>
                <a:off x="9403178" y="1531934"/>
                <a:ext cx="1416331" cy="141633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C9E0B3B-F2E5-29B4-906C-DEFA0ED6D4B2}"/>
                  </a:ext>
                </a:extLst>
              </p:cNvPr>
              <p:cNvSpPr/>
              <p:nvPr/>
            </p:nvSpPr>
            <p:spPr>
              <a:xfrm>
                <a:off x="9563696" y="1692453"/>
                <a:ext cx="1095294" cy="1095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rPr>
                  <a:t>04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4DCB22-3D23-AC47-715D-AD3CF8F14E01}"/>
                  </a:ext>
                </a:extLst>
              </p:cNvPr>
              <p:cNvSpPr txBox="1"/>
              <p:nvPr/>
            </p:nvSpPr>
            <p:spPr>
              <a:xfrm>
                <a:off x="9195313" y="5334556"/>
                <a:ext cx="183206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Growth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Expansion or development of a business or an idea.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DDB40E93-FABD-FBAB-C6FC-ED27CD26FF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5841" y="3853422"/>
                <a:ext cx="431004" cy="431004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BE8BA2B-9F44-499E-4C7A-E92DC6F4116B}"/>
                </a:ext>
              </a:extLst>
            </p:cNvPr>
            <p:cNvGrpSpPr/>
            <p:nvPr/>
          </p:nvGrpSpPr>
          <p:grpSpPr>
            <a:xfrm>
              <a:off x="3715410" y="1531934"/>
              <a:ext cx="1832061" cy="4341231"/>
              <a:chOff x="3715410" y="1531934"/>
              <a:chExt cx="1832061" cy="4341231"/>
            </a:xfrm>
          </p:grpSpPr>
          <p:sp>
            <p:nvSpPr>
              <p:cNvPr id="36" name="Arrow: Down 35">
                <a:extLst>
                  <a:ext uri="{FF2B5EF4-FFF2-40B4-BE49-F238E27FC236}">
                    <a16:creationId xmlns:a16="http://schemas.microsoft.com/office/drawing/2014/main" id="{6C3983CD-17CE-0123-46CF-CCF2D217E12D}"/>
                  </a:ext>
                </a:extLst>
              </p:cNvPr>
              <p:cNvSpPr/>
              <p:nvPr/>
            </p:nvSpPr>
            <p:spPr>
              <a:xfrm>
                <a:off x="3876065" y="2727757"/>
                <a:ext cx="1510751" cy="2349300"/>
              </a:xfrm>
              <a:prstGeom prst="downArrow">
                <a:avLst>
                  <a:gd name="adj1" fmla="val 66250"/>
                  <a:gd name="adj2" fmla="val 95772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67D7F8C-F252-FBD7-B635-C64B3335C276}"/>
                  </a:ext>
                </a:extLst>
              </p:cNvPr>
              <p:cNvSpPr/>
              <p:nvPr/>
            </p:nvSpPr>
            <p:spPr>
              <a:xfrm>
                <a:off x="3923275" y="1531934"/>
                <a:ext cx="1416331" cy="14163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8C38925-32A3-1E9C-B1D6-1375691B9203}"/>
                  </a:ext>
                </a:extLst>
              </p:cNvPr>
              <p:cNvSpPr/>
              <p:nvPr/>
            </p:nvSpPr>
            <p:spPr>
              <a:xfrm>
                <a:off x="4083793" y="1692453"/>
                <a:ext cx="1095294" cy="1095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rPr>
                  <a:t>02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405485C-DA07-4292-40E9-9C04BB995EC3}"/>
                  </a:ext>
                </a:extLst>
              </p:cNvPr>
              <p:cNvSpPr txBox="1"/>
              <p:nvPr/>
            </p:nvSpPr>
            <p:spPr>
              <a:xfrm>
                <a:off x="3715410" y="5334556"/>
                <a:ext cx="1832061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Process</a:t>
                </a:r>
              </a:p>
              <a:p>
                <a:pPr algn="ctr"/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Sequence of steps taken to accomplish a task or goal.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1B81C320-6EF8-13EA-F7B4-7DA5CD45CF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5191" y="3852675"/>
                <a:ext cx="432498" cy="432498"/>
              </a:xfrm>
              <a:prstGeom prst="rect">
                <a:avLst/>
              </a:prstGeom>
            </p:spPr>
          </p:pic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DBC148BD-9AB1-2844-D3CA-D39B8A203922}"/>
                </a:ext>
              </a:extLst>
            </p:cNvPr>
            <p:cNvGrpSpPr/>
            <p:nvPr/>
          </p:nvGrpSpPr>
          <p:grpSpPr>
            <a:xfrm>
              <a:off x="6455362" y="1531934"/>
              <a:ext cx="1832061" cy="4402786"/>
              <a:chOff x="6455362" y="1531934"/>
              <a:chExt cx="1832061" cy="4402786"/>
            </a:xfrm>
          </p:grpSpPr>
          <p:sp>
            <p:nvSpPr>
              <p:cNvPr id="28" name="Arrow: Down 27">
                <a:extLst>
                  <a:ext uri="{FF2B5EF4-FFF2-40B4-BE49-F238E27FC236}">
                    <a16:creationId xmlns:a16="http://schemas.microsoft.com/office/drawing/2014/main" id="{0EDBCB34-1359-3632-AC59-668E193D34CD}"/>
                  </a:ext>
                </a:extLst>
              </p:cNvPr>
              <p:cNvSpPr/>
              <p:nvPr/>
            </p:nvSpPr>
            <p:spPr>
              <a:xfrm>
                <a:off x="6616017" y="2727757"/>
                <a:ext cx="1510751" cy="2349300"/>
              </a:xfrm>
              <a:prstGeom prst="downArrow">
                <a:avLst>
                  <a:gd name="adj1" fmla="val 66250"/>
                  <a:gd name="adj2" fmla="val 95772"/>
                </a:avLst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BDB3939-BDC3-3D26-DFB4-C57BAE60435E}"/>
                  </a:ext>
                </a:extLst>
              </p:cNvPr>
              <p:cNvSpPr/>
              <p:nvPr/>
            </p:nvSpPr>
            <p:spPr>
              <a:xfrm>
                <a:off x="6663227" y="1531934"/>
                <a:ext cx="1416331" cy="141633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CEE9982-B2BC-4D70-F50D-E18D9CEA8F56}"/>
                  </a:ext>
                </a:extLst>
              </p:cNvPr>
              <p:cNvSpPr/>
              <p:nvPr/>
            </p:nvSpPr>
            <p:spPr>
              <a:xfrm>
                <a:off x="6823745" y="1692453"/>
                <a:ext cx="1095294" cy="1095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rPr>
                  <a:t>03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6ED6DD-DFEF-3A81-18C2-D12028745488}"/>
                  </a:ext>
                </a:extLst>
              </p:cNvPr>
              <p:cNvSpPr txBox="1"/>
              <p:nvPr/>
            </p:nvSpPr>
            <p:spPr>
              <a:xfrm>
                <a:off x="6455362" y="5334556"/>
                <a:ext cx="1832061" cy="600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Target</a:t>
                </a:r>
                <a:endPara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0495FFE7-C13C-E56A-F119-640E9E5E51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5144" y="3852676"/>
                <a:ext cx="432496" cy="43249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48216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ched Right Arrow 15">
            <a:extLst>
              <a:ext uri="{FF2B5EF4-FFF2-40B4-BE49-F238E27FC236}">
                <a16:creationId xmlns:a16="http://schemas.microsoft.com/office/drawing/2014/main" id="{1301E383-C3B0-B86B-CBF8-1192D4602B04}"/>
              </a:ext>
            </a:extLst>
          </p:cNvPr>
          <p:cNvSpPr/>
          <p:nvPr/>
        </p:nvSpPr>
        <p:spPr>
          <a:xfrm>
            <a:off x="853109" y="2099236"/>
            <a:ext cx="10485782" cy="1752904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6EB952-42C1-CBEB-0F8C-207A4316D081}"/>
              </a:ext>
            </a:extLst>
          </p:cNvPr>
          <p:cNvGrpSpPr/>
          <p:nvPr/>
        </p:nvGrpSpPr>
        <p:grpSpPr>
          <a:xfrm>
            <a:off x="1792312" y="2416299"/>
            <a:ext cx="8200977" cy="2613092"/>
            <a:chOff x="1647366" y="2416299"/>
            <a:chExt cx="8200977" cy="2613092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4543284-9842-0E2A-AC15-50B0006B3A2A}"/>
                </a:ext>
              </a:extLst>
            </p:cNvPr>
            <p:cNvGrpSpPr/>
            <p:nvPr/>
          </p:nvGrpSpPr>
          <p:grpSpPr>
            <a:xfrm>
              <a:off x="8348891" y="2416299"/>
              <a:ext cx="1499452" cy="2613092"/>
              <a:chOff x="8055165" y="2502024"/>
              <a:chExt cx="1499452" cy="261309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FF2D7E1-BC5C-61E5-5112-6FF31A1B7D92}"/>
                  </a:ext>
                </a:extLst>
              </p:cNvPr>
              <p:cNvSpPr/>
              <p:nvPr/>
            </p:nvSpPr>
            <p:spPr>
              <a:xfrm>
                <a:off x="8297404" y="2553926"/>
                <a:ext cx="1014974" cy="101497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4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1400" b="1" dirty="0">
                  <a:solidFill>
                    <a:schemeClr val="tx1"/>
                  </a:solidFill>
                  <a:latin typeface="Lora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7D1EE67-D0BC-50B7-BED8-09637D24E074}"/>
                  </a:ext>
                </a:extLst>
              </p:cNvPr>
              <p:cNvSpPr/>
              <p:nvPr/>
            </p:nvSpPr>
            <p:spPr>
              <a:xfrm>
                <a:off x="8915214" y="2502024"/>
                <a:ext cx="302671" cy="302671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1200" b="1" dirty="0">
                    <a:solidFill>
                      <a:srgbClr val="FFFFFF"/>
                    </a:solidFill>
                    <a:latin typeface="Lora" pitchFamily="2" charset="0"/>
                    <a:cs typeface="Arial" panose="020B0604020202020204" pitchFamily="34" charset="0"/>
                  </a:rPr>
                  <a:t>04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AC7249-96DF-C10A-8A0B-05AAFA45FE25}"/>
                  </a:ext>
                </a:extLst>
              </p:cNvPr>
              <p:cNvSpPr txBox="1"/>
              <p:nvPr/>
            </p:nvSpPr>
            <p:spPr>
              <a:xfrm>
                <a:off x="8055165" y="4268730"/>
                <a:ext cx="1499452" cy="84638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Growth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Expansion or development of a business or an idea.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E139E28-E1BF-293C-C118-0BAD964D74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9389" y="2845911"/>
                <a:ext cx="431004" cy="431004"/>
              </a:xfrm>
              <a:prstGeom prst="rect">
                <a:avLst/>
              </a:prstGeom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F90E8FC-F03E-D1B0-EC5B-5C54B094D2BA}"/>
                </a:ext>
              </a:extLst>
            </p:cNvPr>
            <p:cNvGrpSpPr/>
            <p:nvPr/>
          </p:nvGrpSpPr>
          <p:grpSpPr>
            <a:xfrm>
              <a:off x="6115050" y="2416299"/>
              <a:ext cx="1499452" cy="2613092"/>
              <a:chOff x="5821324" y="2502024"/>
              <a:chExt cx="1499452" cy="2613092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33B22A6-C3F3-1C7A-24AE-3CE296A3B1F9}"/>
                  </a:ext>
                </a:extLst>
              </p:cNvPr>
              <p:cNvSpPr/>
              <p:nvPr/>
            </p:nvSpPr>
            <p:spPr>
              <a:xfrm>
                <a:off x="6063563" y="2553926"/>
                <a:ext cx="1014974" cy="101497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1400" b="1" dirty="0">
                  <a:solidFill>
                    <a:schemeClr val="tx1"/>
                  </a:solidFill>
                  <a:latin typeface="Lora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62D5735-9CB6-FD33-DB4C-FE27C4669736}"/>
                  </a:ext>
                </a:extLst>
              </p:cNvPr>
              <p:cNvSpPr/>
              <p:nvPr/>
            </p:nvSpPr>
            <p:spPr>
              <a:xfrm>
                <a:off x="6681373" y="2502024"/>
                <a:ext cx="302671" cy="302671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1200" b="1" dirty="0">
                    <a:solidFill>
                      <a:srgbClr val="FFFFFF"/>
                    </a:solidFill>
                    <a:latin typeface="Lora" pitchFamily="2" charset="0"/>
                    <a:cs typeface="Arial" panose="020B0604020202020204" pitchFamily="34" charset="0"/>
                  </a:rPr>
                  <a:t>03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8C9216E-B908-BAFF-9EAC-FBFF06867C75}"/>
                  </a:ext>
                </a:extLst>
              </p:cNvPr>
              <p:cNvSpPr txBox="1"/>
              <p:nvPr/>
            </p:nvSpPr>
            <p:spPr>
              <a:xfrm>
                <a:off x="5821324" y="4268730"/>
                <a:ext cx="1499452" cy="84638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Target</a:t>
                </a:r>
                <a:endPara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The group or market segment a product is intended for.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1CBA1A37-A573-80E8-AD2A-577FF8BF8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4802" y="2845165"/>
                <a:ext cx="432496" cy="432496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A789274-E776-9EA4-794A-755C7859583A}"/>
                </a:ext>
              </a:extLst>
            </p:cNvPr>
            <p:cNvGrpSpPr/>
            <p:nvPr/>
          </p:nvGrpSpPr>
          <p:grpSpPr>
            <a:xfrm>
              <a:off x="1647366" y="2416299"/>
              <a:ext cx="1499452" cy="2613092"/>
              <a:chOff x="1353640" y="2502024"/>
              <a:chExt cx="1499452" cy="2613092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B38016AE-113B-5E86-E181-27C4A58C6372}"/>
                  </a:ext>
                </a:extLst>
              </p:cNvPr>
              <p:cNvSpPr/>
              <p:nvPr/>
            </p:nvSpPr>
            <p:spPr>
              <a:xfrm>
                <a:off x="1595879" y="2553926"/>
                <a:ext cx="1014974" cy="101497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1400" b="1" dirty="0">
                  <a:solidFill>
                    <a:schemeClr val="tx1"/>
                  </a:solidFill>
                  <a:latin typeface="Lora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CF3BE5-6506-B6EE-5197-1BD172F9371A}"/>
                  </a:ext>
                </a:extLst>
              </p:cNvPr>
              <p:cNvSpPr txBox="1"/>
              <p:nvPr/>
            </p:nvSpPr>
            <p:spPr>
              <a:xfrm>
                <a:off x="1353640" y="4268730"/>
                <a:ext cx="1499452" cy="84638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Business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Activity of making money by producing goods/services.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061601C5-B4C1-F82C-FE0B-A75B6FB03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7118" y="2845165"/>
                <a:ext cx="432496" cy="432496"/>
              </a:xfrm>
              <a:prstGeom prst="rect">
                <a:avLst/>
              </a:prstGeom>
            </p:spPr>
          </p:pic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33A3EEC3-06A0-6BC1-1330-00A65935CA5E}"/>
                  </a:ext>
                </a:extLst>
              </p:cNvPr>
              <p:cNvSpPr/>
              <p:nvPr/>
            </p:nvSpPr>
            <p:spPr>
              <a:xfrm>
                <a:off x="2213689" y="2502024"/>
                <a:ext cx="302671" cy="302671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1200" b="1" dirty="0">
                    <a:solidFill>
                      <a:srgbClr val="FFFFFF"/>
                    </a:solidFill>
                    <a:latin typeface="Lora" pitchFamily="2" charset="0"/>
                    <a:cs typeface="Arial" panose="020B0604020202020204" pitchFamily="34" charset="0"/>
                  </a:rPr>
                  <a:t>01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E71EEFB-FBA1-13D2-AC46-EBF5F2909263}"/>
                </a:ext>
              </a:extLst>
            </p:cNvPr>
            <p:cNvGrpSpPr/>
            <p:nvPr/>
          </p:nvGrpSpPr>
          <p:grpSpPr>
            <a:xfrm>
              <a:off x="3881208" y="2416299"/>
              <a:ext cx="1499452" cy="2536147"/>
              <a:chOff x="3587482" y="2502024"/>
              <a:chExt cx="1499452" cy="253614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C859AA3-9BB1-E87B-2124-C99DA07F5AFB}"/>
                  </a:ext>
                </a:extLst>
              </p:cNvPr>
              <p:cNvSpPr/>
              <p:nvPr/>
            </p:nvSpPr>
            <p:spPr>
              <a:xfrm>
                <a:off x="3829721" y="2553926"/>
                <a:ext cx="1014974" cy="101497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1400" b="1" dirty="0">
                  <a:solidFill>
                    <a:schemeClr val="tx1"/>
                  </a:solidFill>
                  <a:latin typeface="Lora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10C2A5-FA0C-A3A9-26C0-8EB528ECF544}"/>
                  </a:ext>
                </a:extLst>
              </p:cNvPr>
              <p:cNvSpPr txBox="1"/>
              <p:nvPr/>
            </p:nvSpPr>
            <p:spPr>
              <a:xfrm>
                <a:off x="3587482" y="4268730"/>
                <a:ext cx="1499452" cy="76944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ora" pitchFamily="2" charset="0"/>
                  </a:rPr>
                  <a:t>Process</a:t>
                </a:r>
              </a:p>
              <a:p>
                <a:pPr algn="ctr"/>
                <a:r>
                  <a:rPr lang="en-US" sz="1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Lora" pitchFamily="2" charset="0"/>
                  </a:rPr>
                  <a:t>Sequence of steps taken to accomplish a task or goal.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FD1881DC-B6AA-D229-0F72-ECB0A53DC6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0959" y="2845164"/>
                <a:ext cx="432498" cy="432498"/>
              </a:xfrm>
              <a:prstGeom prst="rect">
                <a:avLst/>
              </a:prstGeom>
            </p:spPr>
          </p:pic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70CABAE-AC18-DF10-686E-929015B92965}"/>
                  </a:ext>
                </a:extLst>
              </p:cNvPr>
              <p:cNvSpPr/>
              <p:nvPr/>
            </p:nvSpPr>
            <p:spPr>
              <a:xfrm>
                <a:off x="4447531" y="2502024"/>
                <a:ext cx="302671" cy="302671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US" sz="1200" b="1" dirty="0">
                    <a:solidFill>
                      <a:srgbClr val="FFFFFF"/>
                    </a:solidFill>
                    <a:latin typeface="Lora" pitchFamily="2" charset="0"/>
                    <a:cs typeface="Arial" panose="020B0604020202020204" pitchFamily="34" charset="0"/>
                  </a:rPr>
                  <a:t>02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656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ED5B2728-4F57-AD83-1A2B-40DCDF2625B8}"/>
              </a:ext>
            </a:extLst>
          </p:cNvPr>
          <p:cNvGrpSpPr/>
          <p:nvPr/>
        </p:nvGrpSpPr>
        <p:grpSpPr>
          <a:xfrm>
            <a:off x="82062" y="2817015"/>
            <a:ext cx="12027877" cy="2362684"/>
            <a:chOff x="-14068" y="3478200"/>
            <a:chExt cx="12027877" cy="236268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DD80CF6-5ACC-5884-2168-051C0EE21ED3}"/>
                </a:ext>
              </a:extLst>
            </p:cNvPr>
            <p:cNvSpPr/>
            <p:nvPr/>
          </p:nvSpPr>
          <p:spPr>
            <a:xfrm>
              <a:off x="2874817" y="5148387"/>
              <a:ext cx="1919520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Process</a:t>
              </a:r>
            </a:p>
            <a:p>
              <a:pPr algn="ctr"/>
              <a:r>
                <a:rPr lang="en-US" sz="1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Sequence of steps taken to accomplish a task or goal.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DCC653-BD2F-3D8D-11CE-477E4099A7CD}"/>
                </a:ext>
              </a:extLst>
            </p:cNvPr>
            <p:cNvSpPr/>
            <p:nvPr/>
          </p:nvSpPr>
          <p:spPr>
            <a:xfrm>
              <a:off x="-14068" y="5148387"/>
              <a:ext cx="191952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Business</a:t>
              </a:r>
            </a:p>
            <a:p>
              <a:pPr algn="ctr">
                <a:spcBef>
                  <a:spcPts val="600"/>
                </a:spcBef>
              </a:pPr>
              <a:r>
                <a:rPr lang="en-US" sz="1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Activity of making money by producing goods/services.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07CAF88-0EBB-E073-AF67-2A5AB8013415}"/>
                </a:ext>
              </a:extLst>
            </p:cNvPr>
            <p:cNvSpPr/>
            <p:nvPr/>
          </p:nvSpPr>
          <p:spPr>
            <a:xfrm>
              <a:off x="5776230" y="5148387"/>
              <a:ext cx="2032344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Target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The group or market segment a product is intended for.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722D9AA-3FDE-DCC4-A713-1F60061D46CE}"/>
                </a:ext>
              </a:extLst>
            </p:cNvPr>
            <p:cNvSpPr/>
            <p:nvPr/>
          </p:nvSpPr>
          <p:spPr>
            <a:xfrm>
              <a:off x="8790467" y="5148387"/>
              <a:ext cx="191952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Growth</a:t>
              </a:r>
            </a:p>
            <a:p>
              <a:pPr algn="ctr">
                <a:spcBef>
                  <a:spcPts val="600"/>
                </a:spcBef>
              </a:pPr>
              <a:r>
                <a:rPr lang="en-US" sz="1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Lora" pitchFamily="2" charset="0"/>
                </a:rPr>
                <a:t>Expansion or development of a business or an idea.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Arrow: Down 1">
              <a:extLst>
                <a:ext uri="{FF2B5EF4-FFF2-40B4-BE49-F238E27FC236}">
                  <a16:creationId xmlns:a16="http://schemas.microsoft.com/office/drawing/2014/main" id="{D883C10A-1A8F-CEC8-D9A3-3B7FAFF2E50B}"/>
                </a:ext>
              </a:extLst>
            </p:cNvPr>
            <p:cNvSpPr/>
            <p:nvPr/>
          </p:nvSpPr>
          <p:spPr>
            <a:xfrm rot="16200000">
              <a:off x="1660688" y="3394251"/>
              <a:ext cx="1366133" cy="1565020"/>
            </a:xfrm>
            <a:prstGeom prst="downArrow">
              <a:avLst>
                <a:gd name="adj1" fmla="val 51640"/>
                <a:gd name="adj2" fmla="val 78032"/>
              </a:avLst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ora" pitchFamily="2" charset="0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D11D166-EF0A-AAB9-F33D-9FC860C222FD}"/>
                </a:ext>
              </a:extLst>
            </p:cNvPr>
            <p:cNvSpPr/>
            <p:nvPr/>
          </p:nvSpPr>
          <p:spPr>
            <a:xfrm>
              <a:off x="247132" y="3478200"/>
              <a:ext cx="1397120" cy="139712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Arrow: Down 63">
              <a:extLst>
                <a:ext uri="{FF2B5EF4-FFF2-40B4-BE49-F238E27FC236}">
                  <a16:creationId xmlns:a16="http://schemas.microsoft.com/office/drawing/2014/main" id="{81A0BD3E-38FD-6A85-62C5-75D70D542A8A}"/>
                </a:ext>
              </a:extLst>
            </p:cNvPr>
            <p:cNvSpPr/>
            <p:nvPr/>
          </p:nvSpPr>
          <p:spPr>
            <a:xfrm rot="16200000">
              <a:off x="4632582" y="3394251"/>
              <a:ext cx="1366133" cy="1565020"/>
            </a:xfrm>
            <a:prstGeom prst="downArrow">
              <a:avLst>
                <a:gd name="adj1" fmla="val 51640"/>
                <a:gd name="adj2" fmla="val 78032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ora" pitchFamily="2" charset="0"/>
              </a:endParaRP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D4E4C698-F174-982B-C088-18A4E59866AF}"/>
                </a:ext>
              </a:extLst>
            </p:cNvPr>
            <p:cNvSpPr/>
            <p:nvPr/>
          </p:nvSpPr>
          <p:spPr>
            <a:xfrm>
              <a:off x="3136017" y="3478200"/>
              <a:ext cx="1397120" cy="139712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Arrow: Down 66">
              <a:extLst>
                <a:ext uri="{FF2B5EF4-FFF2-40B4-BE49-F238E27FC236}">
                  <a16:creationId xmlns:a16="http://schemas.microsoft.com/office/drawing/2014/main" id="{30348F0E-B830-9112-B9E1-4094155E8408}"/>
                </a:ext>
              </a:extLst>
            </p:cNvPr>
            <p:cNvSpPr/>
            <p:nvPr/>
          </p:nvSpPr>
          <p:spPr>
            <a:xfrm rot="16200000">
              <a:off x="7590407" y="3394251"/>
              <a:ext cx="1366133" cy="1565020"/>
            </a:xfrm>
            <a:prstGeom prst="downArrow">
              <a:avLst>
                <a:gd name="adj1" fmla="val 51640"/>
                <a:gd name="adj2" fmla="val 78032"/>
              </a:avLst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ora" pitchFamily="2" charset="0"/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D6237EA-98F3-F868-AAF2-919E94EF4AAD}"/>
                </a:ext>
              </a:extLst>
            </p:cNvPr>
            <p:cNvSpPr/>
            <p:nvPr/>
          </p:nvSpPr>
          <p:spPr>
            <a:xfrm>
              <a:off x="6093842" y="3478200"/>
              <a:ext cx="1397120" cy="139712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row: Down 69">
              <a:extLst>
                <a:ext uri="{FF2B5EF4-FFF2-40B4-BE49-F238E27FC236}">
                  <a16:creationId xmlns:a16="http://schemas.microsoft.com/office/drawing/2014/main" id="{7534A58A-DE16-94DD-FC03-CD955DE00C79}"/>
                </a:ext>
              </a:extLst>
            </p:cNvPr>
            <p:cNvSpPr/>
            <p:nvPr/>
          </p:nvSpPr>
          <p:spPr>
            <a:xfrm rot="16200000">
              <a:off x="10548232" y="3394251"/>
              <a:ext cx="1366133" cy="1565020"/>
            </a:xfrm>
            <a:prstGeom prst="downArrow">
              <a:avLst>
                <a:gd name="adj1" fmla="val 51640"/>
                <a:gd name="adj2" fmla="val 78032"/>
              </a:avLst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ora" pitchFamily="2" charset="0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70BEA9F-A8EE-C51C-4608-F2A95E078DCE}"/>
                </a:ext>
              </a:extLst>
            </p:cNvPr>
            <p:cNvSpPr/>
            <p:nvPr/>
          </p:nvSpPr>
          <p:spPr>
            <a:xfrm>
              <a:off x="9051667" y="3478200"/>
              <a:ext cx="1397120" cy="139712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A643D2F-FB33-A75C-7F3F-A2EB7B566389}"/>
                </a:ext>
              </a:extLst>
            </p:cNvPr>
            <p:cNvSpPr txBox="1"/>
            <p:nvPr/>
          </p:nvSpPr>
          <p:spPr>
            <a:xfrm>
              <a:off x="639358" y="3884374"/>
              <a:ext cx="612668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01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D662BC0-597B-7A58-8A11-FABF6BC6CF5E}"/>
                </a:ext>
              </a:extLst>
            </p:cNvPr>
            <p:cNvSpPr txBox="1"/>
            <p:nvPr/>
          </p:nvSpPr>
          <p:spPr>
            <a:xfrm>
              <a:off x="3502595" y="3884374"/>
              <a:ext cx="663964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02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8F04AF9-BB98-6C47-DE6C-B7010C174FE6}"/>
                </a:ext>
              </a:extLst>
            </p:cNvPr>
            <p:cNvSpPr txBox="1"/>
            <p:nvPr/>
          </p:nvSpPr>
          <p:spPr>
            <a:xfrm>
              <a:off x="6454810" y="3884374"/>
              <a:ext cx="6751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03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2ABB214-9054-08B8-20B6-F0CFA2348C1B}"/>
                </a:ext>
              </a:extLst>
            </p:cNvPr>
            <p:cNvSpPr txBox="1"/>
            <p:nvPr/>
          </p:nvSpPr>
          <p:spPr>
            <a:xfrm>
              <a:off x="9415039" y="3884374"/>
              <a:ext cx="670376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4176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715612" y="1645320"/>
            <a:ext cx="10760776" cy="4234418"/>
            <a:chOff x="763919" y="1376091"/>
            <a:chExt cx="10664162" cy="4196397"/>
          </a:xfrm>
          <a:solidFill>
            <a:schemeClr val="tx1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4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6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3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3" h="3560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8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92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1733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0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3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7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670567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618306" y="1507853"/>
            <a:ext cx="10955388" cy="4435254"/>
            <a:chOff x="397192" y="1548962"/>
            <a:chExt cx="11397616" cy="4614289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2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2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9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3513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8F9838B-3A50-88A6-37E1-78672F60D3D4}"/>
              </a:ext>
            </a:extLst>
          </p:cNvPr>
          <p:cNvSpPr txBox="1"/>
          <p:nvPr/>
        </p:nvSpPr>
        <p:spPr>
          <a:xfrm>
            <a:off x="0" y="670567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8" name="Google Shape;2858;p60"/>
          <p:cNvSpPr txBox="1">
            <a:spLocks noGrp="1"/>
          </p:cNvSpPr>
          <p:nvPr>
            <p:ph type="body" idx="4294967295"/>
          </p:nvPr>
        </p:nvSpPr>
        <p:spPr>
          <a:xfrm>
            <a:off x="1448459" y="1441450"/>
            <a:ext cx="7116763" cy="8001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52396" indent="0">
              <a:buNone/>
            </a:pPr>
            <a:r>
              <a:rPr lang="en" sz="1800">
                <a:latin typeface="Lora" pitchFamily="2" charset="0"/>
                <a:ea typeface="Arial"/>
                <a:cs typeface="Helvetica" panose="020B0604020202020204" pitchFamily="34" charset="0"/>
                <a:sym typeface="Arial"/>
              </a:rPr>
              <a:t>You can add and edit some </a:t>
            </a:r>
            <a:r>
              <a:rPr lang="en" sz="1800" b="1">
                <a:uFill>
                  <a:noFill/>
                </a:uFill>
                <a:latin typeface="Lora" pitchFamily="2" charset="0"/>
                <a:ea typeface="Arial"/>
                <a:cs typeface="Helvetica" panose="020B0604020202020204" pitchFamily="34" charset="0"/>
                <a:sym typeface="Arial"/>
              </a:rPr>
              <a:t>shapes</a:t>
            </a:r>
            <a:r>
              <a:rPr lang="en" sz="1800">
                <a:latin typeface="Lora" pitchFamily="2" charset="0"/>
                <a:ea typeface="Arial"/>
                <a:cs typeface="Helvetica" panose="020B0604020202020204" pitchFamily="34" charset="0"/>
                <a:sym typeface="Arial"/>
              </a:rPr>
              <a:t> to your presentation to present your data in a visual way.</a:t>
            </a:r>
            <a:endParaRPr sz="1800">
              <a:latin typeface="Lora" pitchFamily="2" charset="0"/>
              <a:ea typeface="Arial"/>
              <a:cs typeface="Helvetica" panose="020B0604020202020204" pitchFamily="34" charset="0"/>
              <a:sym typeface="Arial"/>
            </a:endParaRPr>
          </a:p>
          <a:p>
            <a:pPr marL="0" indent="0">
              <a:buNone/>
            </a:pPr>
            <a:endParaRPr sz="1800">
              <a:latin typeface="Lor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2859" name="Google Shape;2859;p60"/>
          <p:cNvSpPr txBox="1"/>
          <p:nvPr/>
        </p:nvSpPr>
        <p:spPr>
          <a:xfrm>
            <a:off x="1064633" y="2290215"/>
            <a:ext cx="9923166" cy="39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Choose your favourite infographic and insert it in your presentation using Ctrl C + Ctrl V or Cmd C + Cmd V in Mac.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Select one of the parts and </a:t>
            </a: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ungroup</a:t>
            </a: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 it by right-clicking and choosing “Ungroup”.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Change the color</a:t>
            </a: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 by clicking on the paint bucket.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Then </a:t>
            </a: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resize</a:t>
            </a: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Group</a:t>
            </a: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 the elements again by selecting them, right-clicking and choosing “Group”.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Repeat the steps above with the other parts and when you’re done editing, copy the end result and paste it into your presentation.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  <a:p>
            <a:pPr marL="497412" marR="0" lvl="0" indent="-285750" algn="l" defTabSz="121917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Remember to choose the “</a:t>
            </a: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Keep source formatting</a:t>
            </a: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” option so that it keeps the design. For more info, please visit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>
                  <a:noFill/>
                </a:uFill>
                <a:latin typeface="Lora" pitchFamily="2" charset="0"/>
                <a:cs typeface="Helvetica" panose="020B0604020202020204" pitchFamily="34" charset="0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noFill/>
                </a:uFill>
                <a:latin typeface="Lora" pitchFamily="2" charset="0"/>
                <a:cs typeface="Helvetica" panose="020B0604020202020204" pitchFamily="34" charset="0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(Tips &amp; Tricks)</a:t>
            </a:r>
            <a:r>
              <a:rPr kumimoji="0" lang="e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rPr>
              <a:t>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BE63DB-2BDF-6F59-5CDF-2491B9BA7851}"/>
              </a:ext>
            </a:extLst>
          </p:cNvPr>
          <p:cNvSpPr txBox="1"/>
          <p:nvPr/>
        </p:nvSpPr>
        <p:spPr>
          <a:xfrm>
            <a:off x="0" y="732689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Lora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6F0E030-F779-E330-9C9A-6E879D099E5B}"/>
              </a:ext>
            </a:extLst>
          </p:cNvPr>
          <p:cNvGrpSpPr/>
          <p:nvPr/>
        </p:nvGrpSpPr>
        <p:grpSpPr>
          <a:xfrm>
            <a:off x="1007908" y="719364"/>
            <a:ext cx="10176184" cy="5402945"/>
            <a:chOff x="1567543" y="1309914"/>
            <a:chExt cx="10176184" cy="5402945"/>
          </a:xfrm>
        </p:grpSpPr>
        <p:sp>
          <p:nvSpPr>
            <p:cNvPr id="2" name="Rectangle 1"/>
            <p:cNvSpPr/>
            <p:nvPr/>
          </p:nvSpPr>
          <p:spPr>
            <a:xfrm>
              <a:off x="3674691" y="1309914"/>
              <a:ext cx="5961888" cy="590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Lora" pitchFamily="2" charset="0"/>
                  <a:ea typeface="Cambria" panose="02040503050406030204" pitchFamily="18" charset="0"/>
                </a:rPr>
                <a:t>Terms Of Use (Free Users)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EE3117-CA9D-C63D-F40E-394CD20E15D5}"/>
                </a:ext>
              </a:extLst>
            </p:cNvPr>
            <p:cNvGrpSpPr/>
            <p:nvPr/>
          </p:nvGrpSpPr>
          <p:grpSpPr>
            <a:xfrm>
              <a:off x="1567543" y="2123550"/>
              <a:ext cx="10176184" cy="4589309"/>
              <a:chOff x="1524000" y="1838157"/>
              <a:chExt cx="10176184" cy="4589309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524000" y="1838157"/>
                <a:ext cx="9029700" cy="40626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If you are a free subscriber, you should credit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</a:t>
                </a:r>
                <a:r>
                  <a:rPr kumimoji="0" lang="en-US" sz="1800" b="1" i="0" u="sng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italkedtech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by keeping the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“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Thank You”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slide.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Kindly refer to the following slide for the Terms of Use for premium users.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1" i="0" u="sng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You can:</a:t>
                </a:r>
                <a:endParaRPr kumimoji="0" lang="en-US" sz="1800" b="1" i="0" u="sng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Customize or edit this template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Use this template for both business and personal endeavors.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v"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1" i="0" u="sng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You can not: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Sell, rent, or second-license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italkedtech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content or its altered version.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Promulgate, unless explicitly permitted,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italkedtech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content, by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italkedtech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.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Incorporate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italkedtech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content in any database or file online or offline.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Obtain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italkedtech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content’s copyright.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524000" y="6027356"/>
                <a:ext cx="101761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Kindly refer to our </a:t>
                </a:r>
                <a:r>
                  <a:rPr kumimoji="0" lang="en-US" sz="2000" b="1" i="0" u="sng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Tutorial</a:t>
                </a: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page or </a:t>
                </a:r>
                <a:r>
                  <a:rPr kumimoji="0" lang="en-US" sz="2000" b="1" i="0" u="sng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FAQ</a:t>
                </a: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ora" pitchFamily="2" charset="0"/>
                    <a:cs typeface="Segoe UI" panose="020B0502040204020203" pitchFamily="34" charset="0"/>
                  </a:rPr>
                  <a:t> for advanced slide modification guidelines.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229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38515" y="1716372"/>
            <a:ext cx="90925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600" b="1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“Thank You”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01AFD9-8872-2AE3-655A-66D9360EFD69}"/>
              </a:ext>
            </a:extLst>
          </p:cNvPr>
          <p:cNvSpPr/>
          <p:nvPr/>
        </p:nvSpPr>
        <p:spPr>
          <a:xfrm>
            <a:off x="1752938" y="5600324"/>
            <a:ext cx="9158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CFA3D8-91C1-2058-27F2-6B20500F960F}"/>
              </a:ext>
            </a:extLst>
          </p:cNvPr>
          <p:cNvSpPr/>
          <p:nvPr/>
        </p:nvSpPr>
        <p:spPr>
          <a:xfrm>
            <a:off x="2580457" y="719364"/>
            <a:ext cx="703109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Terms Of Use (Premium Users)</a:t>
            </a:r>
          </a:p>
        </p:txBody>
      </p:sp>
    </p:spTree>
    <p:extLst>
      <p:ext uri="{BB962C8B-B14F-4D97-AF65-F5344CB8AC3E}">
        <p14:creationId xmlns:p14="http://schemas.microsoft.com/office/powerpoint/2010/main" val="3109610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ind ma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B2E4"/>
      </a:accent1>
      <a:accent2>
        <a:srgbClr val="8B103E"/>
      </a:accent2>
      <a:accent3>
        <a:srgbClr val="E34856"/>
      </a:accent3>
      <a:accent4>
        <a:srgbClr val="FE912A"/>
      </a:accent4>
      <a:accent5>
        <a:srgbClr val="065381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761</Words>
  <Application>Microsoft Office PowerPoint</Application>
  <PresentationFormat>Widescreen</PresentationFormat>
  <Paragraphs>114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Lora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10</cp:revision>
  <dcterms:created xsi:type="dcterms:W3CDTF">2023-05-20T11:25:51Z</dcterms:created>
  <dcterms:modified xsi:type="dcterms:W3CDTF">2023-09-06T17:58:52Z</dcterms:modified>
</cp:coreProperties>
</file>